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58" r:id="rId47"/>
    <p:sldId id="25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2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6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C4277-3A72-4AFF-A638-B84B58AA1195}" type="datetimeFigureOut">
              <a:rPr lang="ru-RU" smtClean="0"/>
              <a:t>08.08.2024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68F52-9896-4603-8A8B-0CB8D584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1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55A95-BB02-491D-AB84-5711DAF14890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7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BE64-0D77-4113-A4C8-280D99CD7E16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52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BB75-B863-444B-8F02-7B2F7130A661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77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8702-E6B1-461C-8BE1-099441D61330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31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46CF0-8693-4AAF-8626-4FE4A4E58ACC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58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24E6-5A11-4689-9596-4C15A49FB5AB}" type="datetime1">
              <a:rPr lang="ru-RU" smtClean="0"/>
              <a:t>08.08.2024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05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BC1-767A-491C-BDBC-51A769ACAA62}" type="datetime1">
              <a:rPr lang="ru-RU" smtClean="0"/>
              <a:t>08.08.2024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7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3718-45C0-453E-BA02-7F36EBE2AD8B}" type="datetime1">
              <a:rPr lang="ru-RU" smtClean="0"/>
              <a:t>08.08.2024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67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810-B746-4E79-8CF5-65F040449295}" type="datetime1">
              <a:rPr lang="ru-RU" smtClean="0"/>
              <a:t>08.08.2024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19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772E-5CB7-4A47-9AC6-ACFF446DE57E}" type="datetime1">
              <a:rPr lang="ru-RU" smtClean="0"/>
              <a:t>08.08.2024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CD5A-B28D-426D-BD8B-14457DCD6F1A}" type="datetime1">
              <a:rPr lang="ru-RU" smtClean="0"/>
              <a:t>08.08.2024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0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CB8FE-9A20-4DC1-ACA0-8E17FC477400}" type="datetime1">
              <a:rPr lang="ru-RU" smtClean="0"/>
              <a:t>08.08.2024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B2FFE-E6B3-419D-B130-BDC60D8D6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32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84852-F5C8-4626-AFB9-A49E2068A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Лекция 3. Агентное моделирование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AD34AE-8507-4577-AA73-858B29D99E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Агентный (объектный подход)</a:t>
            </a:r>
          </a:p>
        </p:txBody>
      </p:sp>
    </p:spTree>
    <p:extLst>
      <p:ext uri="{BB962C8B-B14F-4D97-AF65-F5344CB8AC3E}">
        <p14:creationId xmlns:p14="http://schemas.microsoft.com/office/powerpoint/2010/main" val="101728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A3930-BA64-4D78-BE32-431CC3B5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состояний агентов, 1/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EC7DEC-D507-4577-A050-18470839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742E61-6DC0-4D73-A0F7-2CF00BC2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6684"/>
            <a:ext cx="1422473" cy="22480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C3FD55-A669-4EDC-9B27-313B3C89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30" y="1386684"/>
            <a:ext cx="4737343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9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684B0-823F-4216-9971-BA1576D3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состояний агентов, 2/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BE677-373D-4D3F-AF73-5275D255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076" y="1825625"/>
            <a:ext cx="4920273" cy="4351338"/>
          </a:xfrm>
        </p:spPr>
        <p:txBody>
          <a:bodyPr/>
          <a:lstStyle/>
          <a:p>
            <a:r>
              <a:rPr lang="ru-RU" dirty="0"/>
              <a:t>Агент </a:t>
            </a:r>
            <a:r>
              <a:rPr lang="en-US" dirty="0"/>
              <a:t>Main</a:t>
            </a:r>
          </a:p>
          <a:p>
            <a:pPr lvl="1"/>
            <a:r>
              <a:rPr lang="ru-RU" dirty="0"/>
              <a:t>Метод </a:t>
            </a:r>
            <a:r>
              <a:rPr lang="en-US" dirty="0" err="1"/>
              <a:t>setTransportBase</a:t>
            </a:r>
            <a:r>
              <a:rPr lang="en-US" dirty="0"/>
              <a:t> – </a:t>
            </a:r>
            <a:r>
              <a:rPr lang="ru-RU" dirty="0"/>
              <a:t>инициализация транспорта</a:t>
            </a:r>
          </a:p>
          <a:p>
            <a:pPr lvl="1"/>
            <a:r>
              <a:rPr lang="ru-RU" dirty="0"/>
              <a:t>Метод </a:t>
            </a:r>
            <a:r>
              <a:rPr lang="en-US" dirty="0" err="1"/>
              <a:t>findTransport</a:t>
            </a:r>
            <a:r>
              <a:rPr lang="en-US" dirty="0"/>
              <a:t> – </a:t>
            </a:r>
            <a:r>
              <a:rPr lang="ru-RU" dirty="0"/>
              <a:t>определение свободного транспорта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00C81F-5A52-4C5B-A9EE-42719C66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E5504E-BD21-4123-9383-DDA195D2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4" y="1791464"/>
            <a:ext cx="2699362" cy="29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7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EF021-40CC-4E65-9178-7C797CEC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Раздел 2 – Системная динамика. Операционное мышление и моделирование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BA2F5-92BA-4DBC-9A0F-85CFCDF2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0E852-D51C-44EA-8855-ABAB3CA2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Пример: прогноз производства молока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BF75BC-E6E4-4FD3-89DB-2E18B8AF8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537319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Линейно-корреляционный подход</a:t>
            </a:r>
          </a:p>
          <a:p>
            <a:pPr lvl="1"/>
            <a:r>
              <a:rPr lang="ru-RU" sz="2000" b="0" i="0" u="none" strike="noStrike" baseline="0" dirty="0">
                <a:latin typeface="Calibri" panose="020F0502020204030204" pitchFamily="34" charset="0"/>
              </a:rPr>
              <a:t>Учитывает множество факторов: Образование фермеров, Технологический процесс, Расположение ферм, Статистические данные, Изменение климата и пр.</a:t>
            </a:r>
          </a:p>
          <a:p>
            <a:pPr lvl="1"/>
            <a:r>
              <a:rPr lang="ru-RU" sz="2000" dirty="0">
                <a:latin typeface="Calibri" panose="020F0502020204030204" pitchFamily="34" charset="0"/>
              </a:rPr>
              <a:t>Всё это, несомненно,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замечательно, но где коровы?</a:t>
            </a:r>
          </a:p>
          <a:p>
            <a:r>
              <a:rPr lang="ru-RU" sz="2000" dirty="0">
                <a:latin typeface="Calibri" panose="020F0502020204030204" pitchFamily="34" charset="0"/>
              </a:rPr>
              <a:t>Операционный подход</a:t>
            </a:r>
          </a:p>
          <a:p>
            <a:pPr lvl="1"/>
            <a:r>
              <a:rPr lang="ru-RU" sz="2000" b="0" i="0" u="none" strike="noStrike" baseline="0" dirty="0">
                <a:latin typeface="Calibri" panose="020F0502020204030204" pitchFamily="34" charset="0"/>
              </a:rPr>
              <a:t>Фермеры – коровы – молоко – прибыль – реинвестирование в увеличение поголовья скота и повышение его продуктивности 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1B549D-0AF6-4E0B-9CBE-635C47C4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65404-30D1-4EA4-9A1A-64EAF54F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544" y="1884913"/>
            <a:ext cx="2984640" cy="21163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21B5B6-E195-43A2-92F1-40D4F6CC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44" y="4045746"/>
            <a:ext cx="3215301" cy="24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0972B-4C4A-4AA6-BFF1-AA1232F2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 системы и её поведение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F8AD0-6922-4E65-99F5-A9E9095CA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Поведение системы определяется её конструкцией</a:t>
            </a:r>
          </a:p>
          <a:p>
            <a:r>
              <a:rPr lang="ru-RU" dirty="0"/>
              <a:t>Внешние факторы, несомненно, важны, однако они только на втором месте по значимости</a:t>
            </a:r>
          </a:p>
          <a:p>
            <a:r>
              <a:rPr lang="ru-RU" dirty="0"/>
              <a:t>Внешние факторы влияют на поведение системы, однако система также может влиять на внешние факторы (обратная связь, см. далее)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B5041F-5E9E-4846-80B1-CA1879BB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77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8ECE6-3BDA-470D-A45A-07F9669F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Следствие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4429B0-1CC0-47DC-B688-842B2F4C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615CA0-910A-4D48-863B-7C49F0F3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23" y="1589859"/>
            <a:ext cx="7494954" cy="48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4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9D80-F8ED-4E9E-94DF-C10254FD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из слайдов 14 и 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C4AFA-902B-47EF-B10A-67425AAD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b="0" i="0" u="none" strike="noStrike" baseline="0" dirty="0">
                <a:latin typeface="Calibri" panose="020F0502020204030204" pitchFamily="34" charset="0"/>
              </a:rPr>
              <a:t>Мы ищем причину проблем во вне, а не внутри, техническое средство устранения проблемы – заветную кнопку управления, волшебную пилюлю, нужный вид продукции </a:t>
            </a:r>
          </a:p>
          <a:p>
            <a:r>
              <a:rPr lang="ru-RU" sz="3200" b="0" i="0" u="none" strike="noStrike" baseline="0" dirty="0">
                <a:latin typeface="Calibri" panose="020F0502020204030204" pitchFamily="34" charset="0"/>
              </a:rPr>
              <a:t>Вместо того, чтобы изменить </a:t>
            </a:r>
            <a:r>
              <a:rPr lang="ru-RU" sz="3200" b="1" i="1" u="none" strike="noStrike" baseline="0" dirty="0">
                <a:latin typeface="Calibri" panose="020F0502020204030204" pitchFamily="34" charset="0"/>
              </a:rPr>
              <a:t>структуру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, породившую их, нужно научиться </a:t>
            </a:r>
            <a:r>
              <a:rPr lang="ru-RU" sz="3200" b="0" i="1" u="none" strike="noStrike" baseline="0" dirty="0">
                <a:latin typeface="Calibri" panose="020F0502020204030204" pitchFamily="34" charset="0"/>
              </a:rPr>
              <a:t>видеть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sz="3200" b="0" i="1" u="none" strike="noStrike" baseline="0" dirty="0">
                <a:latin typeface="Calibri" panose="020F0502020204030204" pitchFamily="34" charset="0"/>
              </a:rPr>
              <a:t>думать 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и </a:t>
            </a:r>
            <a:r>
              <a:rPr lang="ru-RU" sz="3200" b="0" i="1" u="none" strike="noStrike" baseline="0" dirty="0">
                <a:latin typeface="Calibri" panose="020F0502020204030204" pitchFamily="34" charset="0"/>
              </a:rPr>
              <a:t>действовать </a:t>
            </a:r>
            <a:r>
              <a:rPr lang="ru-RU" sz="3200" b="1" i="0" u="none" strike="noStrike" baseline="0" dirty="0">
                <a:latin typeface="Calibri" panose="020F0502020204030204" pitchFamily="34" charset="0"/>
              </a:rPr>
              <a:t>иначе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, не так как привыкли 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BAACD-3354-464A-BB86-B47B6CD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798BA-8039-458A-8861-72DB12FE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(почти определение из «Системный анализ»)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FCE12F-E14D-4474-9426-372B8D8E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F8141-7B8E-4C52-AB55-9F209756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8" y="1881894"/>
            <a:ext cx="7022123" cy="45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3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8C40-0B0D-4809-AEFB-49AECF0E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A6BD24-BCC2-4048-A467-CEAA950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36267B-DA90-46E4-AAF3-F37EC6A8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07" y="1614274"/>
            <a:ext cx="7459785" cy="46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4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A755A-2FF6-46C8-A155-7EFC812D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</a:t>
            </a:r>
            <a:r>
              <a:rPr lang="ru-RU"/>
              <a:t>поведения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FEE990-CD1C-4467-9B6C-A5C347FA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4585"/>
            <a:ext cx="7886700" cy="4762378"/>
          </a:xfrm>
        </p:spPr>
        <p:txBody>
          <a:bodyPr>
            <a:normAutofit/>
          </a:bodyPr>
          <a:lstStyle/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Запас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(или </a:t>
            </a:r>
            <a:r>
              <a:rPr lang="ru-RU" sz="2000" b="1" i="0" u="none" strike="noStrike" baseline="0" dirty="0">
                <a:latin typeface="Calibri" panose="020F0502020204030204" pitchFamily="34" charset="0"/>
              </a:rPr>
              <a:t>уровень)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— это то, что имеется в определенном количестве, накоплено за какой-то период времени, запасено в материальной форме или в виде информации. ( </a:t>
            </a:r>
            <a:r>
              <a:rPr lang="ru-RU" sz="2000" b="0" i="0" u="none" strike="noStrike" baseline="0" dirty="0">
                <a:latin typeface="Gabriola" panose="04040605051002020D02" pitchFamily="82" charset="0"/>
              </a:rPr>
              <a:t>уровень воды в бассейне, численность населения, количество книг в книжном магазине, сумма на счете в банке и даже уровень уверенности в себе, если его можно измерить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) </a:t>
            </a:r>
          </a:p>
          <a:p>
            <a:r>
              <a:rPr lang="ru-RU" sz="2000" b="0" i="0" u="none" strike="noStrike" baseline="0" dirty="0">
                <a:latin typeface="Calibri" panose="020F0502020204030204" pitchFamily="34" charset="0"/>
              </a:rPr>
              <a:t>Уровни меняются во времени в результате работы 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поток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ов </a:t>
            </a:r>
            <a:endParaRPr lang="ru-RU" sz="2000" dirty="0">
              <a:latin typeface="Calibri" panose="020F0502020204030204" pitchFamily="34" charset="0"/>
            </a:endParaRPr>
          </a:p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Потоки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могут быть входящими (увеличивающими уровень) или исходящими (понижающими уровень) (</a:t>
            </a:r>
            <a:r>
              <a:rPr lang="ru-RU" sz="2000" b="0" i="0" u="none" strike="noStrike" baseline="0" dirty="0">
                <a:latin typeface="Gabriola" panose="04040605051002020D02" pitchFamily="82" charset="0"/>
              </a:rPr>
              <a:t>рождаемость и смертность, закупки и продажи, рост и разложение, вложение денег в банк и отзыв вклада, ряд успехов и череда неудач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) </a:t>
            </a:r>
          </a:p>
          <a:p>
            <a:r>
              <a:rPr lang="ru-RU" sz="2000" b="1" i="0" u="none" strike="noStrike" baseline="0" dirty="0">
                <a:latin typeface="Calibri" panose="020F0502020204030204" pitchFamily="34" charset="0"/>
              </a:rPr>
              <a:t>В системной динамике </a:t>
            </a:r>
            <a:endParaRPr lang="ru-RU" sz="2000" b="0" i="0" u="none" strike="noStrike" baseline="0" dirty="0">
              <a:latin typeface="Calibri" panose="020F0502020204030204" pitchFamily="34" charset="0"/>
            </a:endParaRPr>
          </a:p>
          <a:p>
            <a:pPr lvl="1"/>
            <a:r>
              <a:rPr lang="ru-RU" sz="2000" b="0" i="0" u="none" strike="noStrike" baseline="0" dirty="0">
                <a:latin typeface="Calibri" panose="020F0502020204030204" pitchFamily="34" charset="0"/>
              </a:rPr>
              <a:t>Запас – это «уровневая переменная» </a:t>
            </a:r>
          </a:p>
          <a:p>
            <a:pPr lvl="1"/>
            <a:r>
              <a:rPr lang="ru-RU" sz="2000" b="0" i="0" u="none" strike="noStrike" baseline="0" dirty="0">
                <a:latin typeface="Calibri" panose="020F0502020204030204" pitchFamily="34" charset="0"/>
              </a:rPr>
              <a:t>Поток – «потоковая переменная»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1E19A6-8BB5-46D7-9C90-49732E7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22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9A49B-71D3-4C86-B433-5EE26419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Агентное моделирование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4D84B-5376-4A2E-91F5-19EB009C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b="0" i="0" u="none" strike="noStrike" baseline="0" dirty="0">
                <a:latin typeface="Calibri" panose="020F0502020204030204" pitchFamily="34" charset="0"/>
              </a:rPr>
              <a:t>С практической точки зрения это 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метод </a:t>
            </a:r>
            <a:r>
              <a:rPr lang="ru-RU" sz="2000" b="0" i="1" u="none" strike="noStrike" baseline="0" dirty="0">
                <a:latin typeface="Calibri" panose="020F0502020204030204" pitchFamily="34" charset="0"/>
              </a:rPr>
              <a:t>имитационного моделирования, исследующий </a:t>
            </a:r>
            <a:r>
              <a:rPr lang="ru-RU" sz="2000" b="0" i="1" u="sng" strike="noStrike" baseline="0" dirty="0">
                <a:latin typeface="Calibri" panose="020F0502020204030204" pitchFamily="34" charset="0"/>
              </a:rPr>
              <a:t>поведение децентрализованных агентов</a:t>
            </a:r>
            <a:r>
              <a:rPr lang="ru-RU" sz="2000" b="0" i="1" u="none" strike="noStrike" baseline="0" dirty="0">
                <a:latin typeface="Calibri" panose="020F0502020204030204" pitchFamily="34" charset="0"/>
              </a:rPr>
              <a:t> и то, как это поведение определяет поведение всей системы в целом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. </a:t>
            </a:r>
          </a:p>
          <a:p>
            <a:r>
              <a:rPr lang="ru-RU" sz="2000" b="0" i="0" u="none" strike="noStrike" baseline="0" dirty="0">
                <a:latin typeface="Calibri" panose="020F0502020204030204" pitchFamily="34" charset="0"/>
              </a:rPr>
              <a:t>При разработке такой модели, вводятся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параметры агентов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(люди, компании, активы, проекты, транспортные средства, города, животные и т.д.), определяется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их поведение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и устанавливаются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возможные связи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между ними при размещении их в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некой окружающей среде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, и выполняется моделирование. </a:t>
            </a:r>
          </a:p>
          <a:p>
            <a:r>
              <a:rPr lang="ru-RU" sz="2000" b="0" i="0" u="none" strike="noStrike" baseline="0" dirty="0">
                <a:latin typeface="Calibri" panose="020F0502020204030204" pitchFamily="34" charset="0"/>
              </a:rPr>
              <a:t>Индивидуальное поведение каждого агента образует глобальное поведение моделируемой системы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87C63B-9163-436F-945F-7730E4CA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53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E9416-BC9A-4089-9C8C-6F51DA29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Потоковые диаграммы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105B87-F5A0-40B5-9976-60C3FD6A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37353"/>
            <a:ext cx="7886700" cy="2339609"/>
          </a:xfrm>
        </p:spPr>
        <p:txBody>
          <a:bodyPr/>
          <a:lstStyle/>
          <a:p>
            <a:pPr marL="0" indent="0">
              <a:buNone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Запасы или уровни изображаются «прямоугольниками». Потоки — «трубопроводами» со стрелками, ведущими к прямоугольнику или из него. «Вентиль» на каждом трубопроводе регулирует поток, его можно открывать больше или меньше, либо держать в полностью открытом или полностью закрытом состоянии. «Облака» в начале и конце схемы символизируют источник и сток соответствующего потока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3F23B9-37E3-4532-A784-10F9E14C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EEC671-38B8-4324-B3A5-67DB15B3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9439"/>
            <a:ext cx="7592646" cy="19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16505-BABE-41C8-AED1-6F99C170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резервуар (ванна) с водой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8C20FE-E670-4F8F-92CA-D25E7E55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1282B8-5A93-4069-BEDA-5334051D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40" y="1690689"/>
            <a:ext cx="7334738" cy="45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A9458-C997-4BE3-9DEA-30D1BAEC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Задержки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4184F9-05A1-43ED-A865-679BBD5C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Ключ к пониманию поведения систем в том, что, </a:t>
            </a:r>
            <a:r>
              <a:rPr lang="ru-RU" b="0" i="1" u="none" strike="noStrike" baseline="0" dirty="0">
                <a:latin typeface="Calibri" panose="020F0502020204030204" pitchFamily="34" charset="0"/>
              </a:rPr>
              <a:t>изменение запасов и уровней требует времени. </a:t>
            </a:r>
            <a:endParaRPr lang="ru-RU" b="0" i="0" u="none" strike="noStrike" baseline="0" dirty="0">
              <a:latin typeface="Calibri" panose="020F0502020204030204" pitchFamily="34" charset="0"/>
            </a:endParaRPr>
          </a:p>
          <a:p>
            <a:r>
              <a:rPr lang="ru-RU" b="0" i="1" u="none" strike="noStrike" baseline="0" dirty="0">
                <a:latin typeface="Calibri" panose="020F0502020204030204" pitchFamily="34" charset="0"/>
              </a:rPr>
              <a:t>Чтобы был эффект</a:t>
            </a:r>
            <a:r>
              <a:rPr lang="ru-RU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b="0" i="1" u="none" strike="noStrike" baseline="0" dirty="0">
                <a:latin typeface="Calibri" panose="020F0502020204030204" pitchFamily="34" charset="0"/>
              </a:rPr>
              <a:t>потоки должны действовать некоторое время </a:t>
            </a:r>
          </a:p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Запасы и уровни обычно изменяются медленно, и это можно расценивать как запаздывание, отсрочку, </a:t>
            </a:r>
            <a:r>
              <a:rPr lang="ru-RU" b="1" i="1" u="none" strike="noStrike" baseline="0" dirty="0">
                <a:latin typeface="Calibri" panose="020F0502020204030204" pitchFamily="34" charset="0"/>
              </a:rPr>
              <a:t>инертность системы</a:t>
            </a:r>
            <a:r>
              <a:rPr lang="ru-RU" b="0" i="0" u="none" strike="noStrike" baseline="0" dirty="0">
                <a:latin typeface="Calibri" panose="020F0502020204030204" pitchFamily="34" charset="0"/>
              </a:rPr>
              <a:t>, своего рода буфер или фактор устойчивости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AEEEBA-81B2-4491-9335-30AE958F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83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FAB4-E737-47D4-9FF0-8972C7B4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Запас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37E48-F868-42FE-9104-22721B17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Наличие запасов позволяет входным и выходным потокам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b="0" i="0" u="none" strike="noStrike" baseline="0" dirty="0">
                <a:latin typeface="Calibri" panose="020F0502020204030204" pitchFamily="34" charset="0"/>
              </a:rPr>
              <a:t>существовать независимо и </a:t>
            </a:r>
          </a:p>
          <a:p>
            <a:pPr lvl="1">
              <a:buFont typeface="+mj-lt"/>
              <a:buAutoNum type="arabicPeriod"/>
            </a:pPr>
            <a:r>
              <a:rPr lang="ru-RU" sz="2800" b="0" i="0" u="none" strike="noStrike" baseline="0" dirty="0">
                <a:latin typeface="Calibri" panose="020F0502020204030204" pitchFamily="34" charset="0"/>
              </a:rPr>
              <a:t>не уравновешивать друг друга какое-то время (</a:t>
            </a:r>
            <a:r>
              <a:rPr lang="ru-RU" sz="2800" b="0" i="0" u="none" strike="noStrike" baseline="0" dirty="0">
                <a:latin typeface="Gabriola" panose="04040605051002020D02" pitchFamily="82" charset="0"/>
              </a:rPr>
              <a:t>водо- и нефтехранилища, банковские накопления, склады, и т.д. </a:t>
            </a:r>
            <a:r>
              <a:rPr lang="ru-RU" sz="2800" b="0" i="0" u="none" strike="noStrike" baseline="0" dirty="0">
                <a:latin typeface="Calibri" panose="020F0502020204030204" pitchFamily="34" charset="0"/>
              </a:rPr>
              <a:t>)</a:t>
            </a:r>
          </a:p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Регулирование уровня запасов – предмет большинства принимаемых решений по управлению системой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97043E-03AC-44E0-BC2B-E18D746B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1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0FC47-F4CE-4CB0-B2AE-292353F4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Обратные связи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3A9D71-2A71-4DA9-AEA8-FB87FE8E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1825625"/>
            <a:ext cx="3130550" cy="4351338"/>
          </a:xfrm>
        </p:spPr>
        <p:txBody>
          <a:bodyPr/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Демонстрация определенного типа поведения в течение продолжительного времени — первый признак того, что в системе присутствует обратная связь. (</a:t>
            </a:r>
            <a:r>
              <a:rPr lang="ru-RU" sz="1800" b="0" i="0" u="none" strike="noStrike" baseline="0" dirty="0">
                <a:latin typeface="Gabriola" panose="04040605051002020D02" pitchFamily="82" charset="0"/>
              </a:rPr>
              <a:t>накопительный вклад в банке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)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В системе присутствует цикл обратной связи, если изменение уровня запаса влияет на входные или выходные потоки, ведущие к запасу или исходящие из него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12EB52-F28B-479F-97D9-7358838A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5B9DF-4269-4A6E-B014-25A09E79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0" y="1875345"/>
            <a:ext cx="4770969" cy="43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5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73721-F2EE-4DC9-9BC7-CEEF5C6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Балансирующий цикл обратной связи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8F398-04F9-4C02-B987-51455C82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754" y="1825625"/>
            <a:ext cx="2493596" cy="1603375"/>
          </a:xfrm>
        </p:spPr>
        <p:txBody>
          <a:bodyPr/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Балансирующие циклы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стремятся к достижению определенного значения, к стабилизации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01D2F9-4613-4BCF-AE2A-9E8240AD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056F5-EDDA-41DD-A8D5-BF422E30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690689"/>
            <a:ext cx="3879786" cy="46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E56D1-DB87-467F-B8FE-A344473B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Усиливающий цикл обратной связи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0A5C2-453E-4DC9-961E-CEFCF141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Балансирующие циклы обратной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связи служат выравнивающими структурами в системе, позволяют достичь желаемого значения, выполняют функции одновременно источника стабильности и противодействия изменениям </a:t>
            </a:r>
          </a:p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Усиливающими циклами обратной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связи называют петли, усиливающие сами себя, раскручивающие систему все сильнее, подобно тому, как растет снежный ком. Это круг, который в итоге может либо вызвать разрушение системы, либо обеспечить здоровый рост </a:t>
            </a:r>
          </a:p>
          <a:p>
            <a:r>
              <a:rPr lang="ru-RU" sz="2000" b="0" i="0" u="none" strike="noStrike" baseline="0" dirty="0">
                <a:latin typeface="Gabriola" panose="04040605051002020D02" pitchFamily="82" charset="0"/>
              </a:rPr>
              <a:t>Усиливающие циклы появляются в системах всякий раз, когда встречается какой-либо элемент, способный воспроизводить сам себя или какую-то свою часть. Например, численность населения, величина капитала, и т.п.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3F210-700C-4B6F-A6B9-432D4471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68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208D0-A6C8-4E41-9A98-B1007691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Проценты по вкладу в банке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6EF4C8-1BCF-4A97-A74D-6CB2B68B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3701F6-BFBB-4F2F-BD22-A7EE2211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57" y="1437752"/>
            <a:ext cx="2766085" cy="16015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AEC6C-F4A5-4690-874C-11EC37469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68" y="3259614"/>
            <a:ext cx="5924062" cy="30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9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4B2BD-0E68-404F-A6C0-1C91CF6F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удвоения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22731-0D3D-4375-804E-B7D54A5B6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1" i="0" u="none" strike="noStrike" baseline="0" dirty="0">
                <a:latin typeface="Calibri" panose="020F0502020204030204" pitchFamily="34" charset="0"/>
              </a:rPr>
              <a:t>Усиливающие циклы обратной связи раскручивают сами себя, приводя к экспоненциальному росту или даже выходу системы за пределы </a:t>
            </a:r>
            <a:endParaRPr lang="ru-RU" sz="2400" b="0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ru-RU" sz="2400" b="0" i="0" u="none" strike="noStrike" baseline="0" dirty="0">
                <a:latin typeface="Calibri" panose="020F0502020204030204" pitchFamily="34" charset="0"/>
              </a:rPr>
              <a:t>Имеют характерную особенность: </a:t>
            </a:r>
            <a:r>
              <a:rPr lang="ru-RU" sz="2400" b="1" i="1" u="none" strike="noStrike" baseline="0" dirty="0">
                <a:latin typeface="Calibri" panose="020F0502020204030204" pitchFamily="34" charset="0"/>
              </a:rPr>
              <a:t>время удвоения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— время, необходимое экспоненциальному росту для того, чтобы удвоить величину запаса, — приблизительно равно отношению 70 к скорости роста, выраженной в процентах (</a:t>
            </a:r>
            <a:r>
              <a:rPr lang="ru-RU" sz="2400" b="0" i="0" u="none" strike="noStrike" baseline="0" dirty="0">
                <a:latin typeface="Gabriola" panose="04040605051002020D02" pitchFamily="82" charset="0"/>
              </a:rPr>
              <a:t>Если положить в банк 100 долларов под 7% годовых, то сумма увеличится вдвое через 10 лет (70:7 = 10). Если банковская ставка всего 5%, то для удвоения суммы на счете потребуется 14 лет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)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E4FDA5-22EE-414B-8851-DDC8829A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4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43114-9A45-4656-A6F6-25D9354E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системной динамики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D433C-822F-4EFD-B176-624CB243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b="1" i="0" u="none" strike="noStrike" baseline="0" dirty="0">
                <a:latin typeface="Calibri" panose="020F0502020204030204" pitchFamily="34" charset="0"/>
              </a:rPr>
              <a:t>Системная динамика 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— это метод имитационного моделирования, основанный на представлении системы на высоком уровне абстракции как совокупности </a:t>
            </a:r>
          </a:p>
          <a:p>
            <a:pPr lvl="1"/>
            <a:r>
              <a:rPr lang="ru-RU" sz="3200" b="0" i="0" u="none" strike="noStrike" baseline="0" dirty="0">
                <a:latin typeface="Calibri" panose="020F0502020204030204" pitchFamily="34" charset="0"/>
              </a:rPr>
              <a:t>потоков, </a:t>
            </a:r>
          </a:p>
          <a:p>
            <a:pPr lvl="1"/>
            <a:r>
              <a:rPr lang="ru-RU" sz="3200" b="0" i="0" u="none" strike="noStrike" baseline="0" dirty="0">
                <a:latin typeface="Calibri" panose="020F0502020204030204" pitchFamily="34" charset="0"/>
              </a:rPr>
              <a:t>накопителей, </a:t>
            </a:r>
          </a:p>
          <a:p>
            <a:pPr lvl="1"/>
            <a:r>
              <a:rPr lang="ru-RU" sz="3200" b="0" i="0" u="none" strike="noStrike" baseline="0" dirty="0">
                <a:latin typeface="Calibri" panose="020F0502020204030204" pitchFamily="34" charset="0"/>
              </a:rPr>
              <a:t>вспомогательных переменных и </a:t>
            </a:r>
          </a:p>
          <a:p>
            <a:pPr lvl="1"/>
            <a:r>
              <a:rPr lang="ru-RU" sz="3200" b="0" i="0" u="none" strike="noStrike" baseline="0" dirty="0" err="1">
                <a:latin typeface="Calibri" panose="020F0502020204030204" pitchFamily="34" charset="0"/>
              </a:rPr>
              <a:t>субмоделей</a:t>
            </a:r>
            <a:r>
              <a:rPr lang="ru-RU" sz="3200" b="0" i="0" u="none" strike="noStrike" baseline="0" dirty="0">
                <a:latin typeface="Calibri" panose="020F0502020204030204" pitchFamily="34" charset="0"/>
              </a:rPr>
              <a:t> со своими элементами 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1150C-1F5D-4A7F-8DA6-20163B37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36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97800-2AC5-4D03-8710-B8C9724B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Агентный взгляд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777C9B-29BC-4BD1-ABB7-2EA541A40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 algn="l"/>
            <a:r>
              <a:rPr lang="ru-RU" sz="1800" b="1" i="0" u="none" strike="noStrike" baseline="0" dirty="0">
                <a:latin typeface="Calibri" panose="020F0502020204030204" pitchFamily="34" charset="0"/>
              </a:rPr>
              <a:t>Традиционные методы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рассматривают служащих компании, проекты, продукты, клиентов, партнеров и т.п. как среднее арифметическое или как пассивные заявки/ресурсы в процессе </a:t>
            </a:r>
          </a:p>
          <a:p>
            <a:pPr lvl="1"/>
            <a:r>
              <a:rPr lang="ru-RU" sz="1800" b="0" i="0" u="none" strike="noStrike" baseline="0" dirty="0">
                <a:latin typeface="Calibri" panose="020F0502020204030204" pitchFamily="34" charset="0"/>
              </a:rPr>
              <a:t>Например, имеют место предположения в моделях системной динамики </a:t>
            </a:r>
            <a:r>
              <a:rPr lang="ru-RU" sz="1800" b="0" i="0" u="none" strike="noStrike" baseline="0" dirty="0">
                <a:latin typeface="Gabriola" panose="04040605051002020D02" pitchFamily="82" charset="0"/>
              </a:rPr>
              <a:t>"у нас есть 120 служащих, они могут проектировать приблизительно 20 новых продуктов в год”, или “у нас есть 1200 грузовиков, они могут перевезти определенное количество груза в месяц, и 5 % из них списываются каждый год и заменяются новыми”. </a:t>
            </a:r>
          </a:p>
          <a:p>
            <a:pPr lvl="1"/>
            <a:r>
              <a:rPr lang="ru-RU" sz="1800" b="0" i="0" u="none" strike="noStrike" baseline="0" dirty="0">
                <a:latin typeface="Calibri" panose="020F0502020204030204" pitchFamily="34" charset="0"/>
              </a:rPr>
              <a:t>В процессном моделировании организация рассматривается как различные процессы, такие как: </a:t>
            </a:r>
            <a:r>
              <a:rPr lang="ru-RU" sz="1800" b="0" i="0" u="none" strike="noStrike" baseline="0" dirty="0">
                <a:latin typeface="Gabriola" panose="04040605051002020D02" pitchFamily="82" charset="0"/>
              </a:rPr>
              <a:t>“клиент звонит в телефонный информационный центр, звонок обрабатывается оператором А, который тратит, в среднем, 2 минуты на вызов, после чего 20 % запросов должны быть переадресованы … ”. </a:t>
            </a:r>
          </a:p>
          <a:p>
            <a:pPr algn="l"/>
            <a:r>
              <a:rPr lang="ru-RU" sz="1800" dirty="0"/>
              <a:t>Агентное моделирование.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Традиционные методы превосходят «аналитическое моделирование» в возможности рассматривать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динамику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предприятия,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нелинейности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но они игнорируют тот факт, что все эти люди, проекты, продукты, оборудование и активы являются </a:t>
            </a:r>
            <a:r>
              <a:rPr lang="ru-RU" sz="1800" b="1" i="1" u="none" strike="noStrike" baseline="0" dirty="0">
                <a:latin typeface="Calibri" panose="020F0502020204030204" pitchFamily="34" charset="0"/>
              </a:rPr>
              <a:t>различными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они имеют собственную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историю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намерения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желания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свойства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а также сложные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отношения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A31F80-FD4D-413F-B0DC-0DE982BE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3B429-AC61-4916-B445-66C14E0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0659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B31123-13D3-4D1B-92E3-F39DAE5E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8308"/>
            <a:ext cx="7886700" cy="572476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Анализ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статистических данных. Идентификация причинно-следственных связей.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Когнитивное моделирование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— разработка карты причинно-следственных связей.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Математическое моделирование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– построение модели, представленной в виде динамической системы одновременных уравнений. Расчет коэффициентов модели с использованием статистических пакетов.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Реализация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математической модели.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Интеграция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имитационной модели 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с источниками данных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(MS Excel, базы данных).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Калибровка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модели. 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Верификация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модели на исторических данных (подтверждение адекватности модели).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i="1" u="none" strike="noStrike" baseline="0" dirty="0">
                <a:latin typeface="Calibri" panose="020F0502020204030204" pitchFamily="34" charset="0"/>
              </a:rPr>
              <a:t>Поиск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лучших управленческих, стратегических и оперативных 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решений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с помощью системно-динамической имитационной модели.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221213-C764-47E9-A1F7-C77FE94B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58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9EDEA-8AAC-4CFF-B0D0-491E3BCA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Схема проектирования и использования системно-динамической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02D70B-C373-40F8-9CD3-A1B73969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CD4967-ECD8-4064-B8D7-82D98A50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797814"/>
            <a:ext cx="7651262" cy="45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FE6-A91F-49A4-9DA1-5974E8DF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Пример. Модель распространения продукта </a:t>
            </a:r>
            <a:r>
              <a:rPr lang="ru-RU"/>
              <a:t>по Бассу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A4121-00EF-4D0A-87F2-15519510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Модель Басса описывает процесс распространения продукта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Изначально продукт никому не известен, и для того, чтобы люди начали его приобретать, он рекламируется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В итоге определенная доля людей приобретает продукт под воздействием рекламы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Также люди приобретают продукт в результате общения с теми, кто этот продукт уже приобрел. Процесс приобретения нового продукта под влиянием убеждения его владельцев чем-то похож на распространение эпидемии 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Файл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Лекция 3\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Bass Diffusion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.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zip</a:t>
            </a:r>
            <a:endParaRPr lang="ru-RU" sz="2400" b="0" i="0" u="none" strike="noStrike" baseline="0" dirty="0">
              <a:latin typeface="Calibri" panose="020F0502020204030204" pitchFamily="34" charset="0"/>
            </a:endParaRPr>
          </a:p>
          <a:p>
            <a:r>
              <a:rPr lang="ru-RU" sz="2400" dirty="0">
                <a:latin typeface="Calibri" panose="020F0502020204030204" pitchFamily="34" charset="0"/>
              </a:rPr>
              <a:t>Для построения и расширения модели выполняется 13 шагов</a:t>
            </a:r>
            <a:endParaRPr lang="ru-RU" sz="24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6C0ECC-8434-48B3-99C3-32B4900C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977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4520D-0F6F-4E84-B797-C9B2B164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Системно-динамическая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9CC3E2-9CD8-4D7B-ADC2-2118CA5B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D17C1-555E-493C-AFEB-44CB6607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35" y="1645040"/>
            <a:ext cx="6506929" cy="45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3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6C6D1-2BB5-46B9-8ADA-BF1DDE71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в </a:t>
            </a:r>
            <a:r>
              <a:rPr lang="en-US" dirty="0" err="1"/>
              <a:t>AnyLogic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F4CAD1-857F-4D3C-A08E-1D80329E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BD4436-A388-42D2-BE0D-F35DBD12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4" y="1482702"/>
            <a:ext cx="7483231" cy="5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7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EDC8A-7879-4237-9189-B08091FE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2B979-0362-4764-95CF-D95F2448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1EA4FF-712B-4BF6-A626-CC333ABF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30229"/>
            <a:ext cx="7366000" cy="50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9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0B6E4-17A2-42CD-8230-7A858855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Раздел 3. Дискретно-событийное моделирование. Процессный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C78D8-985E-41F3-9312-74284DB0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6978D6-515C-49A9-A1CA-FAB8C1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869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4F144-445C-44DE-9C34-CD464585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C940E1-C3A6-4C4F-8812-F637663A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ru-RU" sz="2400" b="0" i="0" u="none" strike="noStrike" baseline="0" dirty="0">
                <a:latin typeface="Calibri" panose="020F0502020204030204" pitchFamily="34" charset="0"/>
              </a:rPr>
              <a:t>Подход к построению моделей, предлагающий представить реальные действия как последовательность отдельных важных моментов (событий) называется </a:t>
            </a:r>
            <a:r>
              <a:rPr lang="ru-RU" sz="2400" b="1" i="1" u="none" strike="noStrike" baseline="0" dirty="0">
                <a:latin typeface="Calibri" panose="020F0502020204030204" pitchFamily="34" charset="0"/>
              </a:rPr>
              <a:t>дискретно-событийным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моделированием (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discrete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event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modeling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). Примеры: </a:t>
            </a:r>
            <a:r>
              <a:rPr lang="ru-RU" sz="2400" b="0" i="0" u="none" strike="noStrike" baseline="0" dirty="0">
                <a:latin typeface="Gabriola" panose="04040605051002020D02" pitchFamily="82" charset="0"/>
              </a:rPr>
              <a:t>покупатель вошел в магазин, на складе закончили разгружать грузовик, конвейер остановился, сервер навернулся, в производство запущен новый продукт, уровень запасов достиг некоего порога и т.д.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В дискретно-событийном моделировании движение поезда из точки А в точку Б будет представлено двумя событиями: отправление и прибытие, а само движение становится «</a:t>
            </a:r>
            <a:r>
              <a:rPr lang="ru-RU" sz="2400" b="0" i="1" u="none" strike="noStrike" baseline="0" dirty="0">
                <a:latin typeface="Calibri" panose="020F0502020204030204" pitchFamily="34" charset="0"/>
              </a:rPr>
              <a:t>задержкой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» (интервалом времени) между ними. 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461648-5825-4B4F-8E07-E37F5BC5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101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FAB04-998D-4016-ADFE-923E88EB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7E96E-F197-4EA5-82AF-5A13B976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3798765" cy="4895851"/>
          </a:xfrm>
        </p:spPr>
        <p:txBody>
          <a:bodyPr>
            <a:normAutofit lnSpcReduction="10000"/>
          </a:bodyPr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Процессное моделирование представляет динамику системы в виде последовательности </a:t>
            </a:r>
            <a:r>
              <a:rPr lang="ru-RU" sz="1800" b="1" i="1" u="none" strike="noStrike" baseline="0" dirty="0">
                <a:latin typeface="Calibri" panose="020F0502020204030204" pitchFamily="34" charset="0"/>
              </a:rPr>
              <a:t>операций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(прибытие, задержка, захват ресурса, разделение…) над некими </a:t>
            </a:r>
            <a:r>
              <a:rPr lang="ru-RU" sz="1800" b="1" i="1" u="none" strike="noStrike" baseline="0" dirty="0">
                <a:latin typeface="Calibri" panose="020F0502020204030204" pitchFamily="34" charset="0"/>
              </a:rPr>
              <a:t>сущностями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</a:t>
            </a:r>
            <a:r>
              <a:rPr lang="ru-RU" sz="1800" b="0" i="0" u="none" strike="noStrike" baseline="0" dirty="0" err="1">
                <a:latin typeface="Calibri" panose="020F0502020204030204" pitchFamily="34" charset="0"/>
              </a:rPr>
              <a:t>entities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по-русски - </a:t>
            </a:r>
            <a:r>
              <a:rPr lang="ru-RU" sz="1800" b="0" i="1" u="none" strike="noStrike" baseline="0" dirty="0" err="1">
                <a:latin typeface="Calibri" panose="020F0502020204030204" pitchFamily="34" charset="0"/>
              </a:rPr>
              <a:t>транзакты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заявки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), представляющими клиентов, документы, звонки, пакеты данных, транспортные средства и т.п.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Эти сущности пассивны, они сами не контролируют свою динамику, но могут обладать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свойствами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(атрибутами), </a:t>
            </a:r>
          </a:p>
          <a:p>
            <a:pPr marL="457200" lvl="1" indent="0">
              <a:buNone/>
            </a:pPr>
            <a:r>
              <a:rPr lang="ru-RU" sz="1400" b="0" i="0" u="none" strike="noStrike" baseline="0" dirty="0">
                <a:latin typeface="Arial" panose="020B0604020202020204" pitchFamily="34" charset="0"/>
              </a:rPr>
              <a:t>–</a:t>
            </a:r>
            <a:r>
              <a:rPr lang="ru-RU" sz="1400" b="0" i="0" u="none" strike="noStrike" baseline="0" dirty="0">
                <a:latin typeface="Calibri" panose="020F0502020204030204" pitchFamily="34" charset="0"/>
              </a:rPr>
              <a:t>влияющими на процесс их обработки (например, тип звонка, сложность работы) или </a:t>
            </a:r>
          </a:p>
          <a:p>
            <a:pPr marL="457200" lvl="1" indent="0">
              <a:buNone/>
            </a:pPr>
            <a:r>
              <a:rPr lang="ru-RU" sz="1400" b="0" i="0" u="none" strike="noStrike" baseline="0" dirty="0">
                <a:latin typeface="Arial" panose="020B0604020202020204" pitchFamily="34" charset="0"/>
              </a:rPr>
              <a:t>–</a:t>
            </a:r>
            <a:r>
              <a:rPr lang="ru-RU" sz="1400" b="0" i="0" u="none" strike="noStrike" baseline="0" dirty="0">
                <a:latin typeface="Calibri" panose="020F0502020204030204" pitchFamily="34" charset="0"/>
              </a:rPr>
              <a:t>накапливающими статистику (общее время ожидания, стоимость).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73204-52EC-40CA-A492-7073EEC3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044704-E6DB-43AF-B534-0938E378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54" y="1247741"/>
            <a:ext cx="4479888" cy="48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4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1A776-D9CB-4024-AD68-7B0EF082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процесс обслуживания в банке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F9248-0F93-46EB-B438-10F0D7331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22787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Цель имитации: </a:t>
            </a:r>
          </a:p>
          <a:p>
            <a:pPr marL="0" indent="0">
              <a:buNone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1.Какой процент времени кассир свободен? </a:t>
            </a:r>
          </a:p>
          <a:p>
            <a:pPr marL="0" indent="0">
              <a:buNone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2.Каково среднее время пребывания клиента в банке?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CBAC9E-ACB4-4E40-98EA-6D924926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39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91350-0E99-42E3-BBFF-B5D37387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14" y="1690689"/>
            <a:ext cx="5955979" cy="45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5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3B0AF-268A-41C7-8133-7F40926F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перспективы агентного подхода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9B839-FCC8-478E-8DEA-9080CB04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Учитывает индивидуальные характеристики объектов реальности, их собственную историю, намерения, желания, свойства, а также сложные отношения </a:t>
            </a:r>
          </a:p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Эти характеристики могут быть получены из данных в CRM, ERP и HR систем предприятия для моделирования, предсказания, сравнения сценариев и оптимизации его стратегии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29E667-ACE8-4C34-AF90-A276F552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38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67631-3993-4652-A2EC-17A71DBC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работы банка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87925-2971-42DB-8232-B280E3FC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EBAFDF-269A-4EBE-851C-1007A3F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54" y="1635561"/>
            <a:ext cx="8073292" cy="44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DEEDA-A290-4C4E-A720-9DF487FB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35951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Событийно-ориентированное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524CB5-DA3C-4D4E-89F1-B112D666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E520E2-52BC-4613-B9A1-4DB71524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959180"/>
            <a:ext cx="8515350" cy="53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2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AAC89-045E-43DF-B8B6-8DFFEB39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моделирования по таблице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E2866B-F3F3-4E52-9C57-0AD0E38C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77E02B-630A-4482-B89E-EC040C55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38" y="1907151"/>
            <a:ext cx="7072923" cy="41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14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E0661-9C01-4963-B019-574139BC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 err="1"/>
              <a:t>AnyLogic</a:t>
            </a:r>
            <a:r>
              <a:rPr lang="en-US" dirty="0"/>
              <a:t> - </a:t>
            </a:r>
            <a:r>
              <a:rPr lang="ru-RU" dirty="0"/>
              <a:t>Банкомат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674A8B-9878-4543-BB37-ED792238A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Моделирование банкомата, кассиров, очередей.</a:t>
            </a:r>
            <a:endParaRPr lang="en-US" dirty="0"/>
          </a:p>
          <a:p>
            <a:r>
              <a:rPr lang="ru-RU" dirty="0"/>
              <a:t>Файл лекция 3 </a:t>
            </a:r>
            <a:r>
              <a:rPr lang="en-US" dirty="0"/>
              <a:t>Bank Office.zip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D1A50E-CEBF-4DE5-BC01-A4045EB6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13B96A-7BE0-42B5-89F7-179F5268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77" y="1664803"/>
            <a:ext cx="6881446" cy="46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92B79-5798-45C3-ADB6-C6947965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 – </a:t>
            </a:r>
            <a:r>
              <a:rPr lang="en-US" dirty="0"/>
              <a:t>Call center</a:t>
            </a:r>
            <a:r>
              <a:rPr lang="ru-RU" dirty="0"/>
              <a:t>. Простой случай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8150DD-4009-4F96-8F2C-EFD1F18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D7C3A5-38D9-40FE-ACAE-FFDBE3CA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6" y="1850521"/>
            <a:ext cx="7463692" cy="46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04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604B7-200A-4F83-888C-44186311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 – </a:t>
            </a:r>
            <a:r>
              <a:rPr lang="en-US" dirty="0"/>
              <a:t>Call center</a:t>
            </a:r>
            <a:r>
              <a:rPr lang="ru-RU" dirty="0"/>
              <a:t>, более сложное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89D78-E5BC-49EE-B48C-8137A2EE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Имеется два типа звонков и два оператора различной квалификации</a:t>
            </a:r>
          </a:p>
          <a:p>
            <a:r>
              <a:rPr lang="ru-RU" dirty="0"/>
              <a:t>Существование аналитического решения не гарантировано</a:t>
            </a:r>
          </a:p>
          <a:p>
            <a:r>
              <a:rPr lang="ru-RU" dirty="0"/>
              <a:t>Файл Лекция 3\</a:t>
            </a:r>
            <a:r>
              <a:rPr lang="en-US" dirty="0"/>
              <a:t>Call center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34526A-A8D8-4BD8-AF05-9CAB5FF4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2FFEDE-908A-47A8-B020-7EFEDD71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07" y="1610216"/>
            <a:ext cx="6951785" cy="50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58A4-40D1-4EBD-98B3-902CB810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Резюмируя вышесказанное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62740-C7FD-4DB6-8478-F5B00B4A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Агентное моделирование позволяет учесть особенности конкретных агентов</a:t>
            </a:r>
          </a:p>
          <a:p>
            <a:r>
              <a:rPr lang="ru-RU" dirty="0"/>
              <a:t>Операционный подход позволяет учесть особенности моделируемых процессов</a:t>
            </a:r>
          </a:p>
          <a:p>
            <a:r>
              <a:rPr lang="ru-RU" dirty="0"/>
              <a:t>Поведение системы определяется её структурой и внешней средой. Они могут влиять друг на друга, образовывая циклы обратной связи</a:t>
            </a:r>
          </a:p>
          <a:p>
            <a:r>
              <a:rPr lang="ru-RU" dirty="0"/>
              <a:t>Реализация подходов – методы системной динамики</a:t>
            </a:r>
          </a:p>
          <a:p>
            <a:r>
              <a:rPr lang="ru-RU" dirty="0"/>
              <a:t>Дискретно-событийное моделирование позволяет </a:t>
            </a:r>
            <a:r>
              <a:rPr lang="ru-RU"/>
              <a:t>учесть конкретные </a:t>
            </a:r>
            <a:r>
              <a:rPr lang="ru-RU" dirty="0"/>
              <a:t>события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64193B-8911-47D9-8EFD-B7A6B2E8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794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01C28-97C6-43A2-91CE-5A12B009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387C8F-5B2A-4F77-BE0B-7712F4F8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Дискретно-событийное моделирование [Электронный ресурс]//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AnyLogic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: [сайт]. URL: </a:t>
            </a:r>
            <a:r>
              <a:rPr lang="ru-RU" sz="24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http://www.anylogic.ru/discrete-event-simulation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(дата обращения: 04.03.2016) </a:t>
            </a:r>
          </a:p>
          <a:p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Прицкер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, А. Введение в имитационное моделирование и язык СЛАМ II. М.: Мир, 1987. 646 с.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Экономико-математическое моделирование: учебник / Финансовая акад. при правительстве Рос. Федерации ; под. ред. И. Н.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Дрогобыцкого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. М.: Экзамен, 2006. 798 с.</a:t>
            </a:r>
          </a:p>
          <a:p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Медоуз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Д. X. Азбука системного мышления / Д. X.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Медоуз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; пер. с англ. под ред. чл.-корр. РАН Н. П. Тарасовой. — 2-е изд.— М. : БИНОМ. Лаборатория знаний, 2011.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Акопов А.С. Имитационное моделирование. - М. : Издательство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Юрайт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, 2014. – 25 с. [Электронный ресурс] // URL: </a:t>
            </a:r>
            <a:r>
              <a:rPr lang="ru-RU" sz="24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http://simulation.su/uploads/files/default/2014-uch-prakt-akopov.pdf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Экономико-математическое моделирование: учебник / Финансовая акад. при правительстве Рос. Федерации ; под. ред. И. Н. </a:t>
            </a:r>
            <a:r>
              <a:rPr lang="ru-RU" sz="2400" b="0" i="0" u="none" strike="noStrike" baseline="0" dirty="0" err="1">
                <a:latin typeface="Calibri" panose="020F0502020204030204" pitchFamily="34" charset="0"/>
              </a:rPr>
              <a:t>Дрогобыцкого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. М.: Экзамен, 2006. 798 с. </a:t>
            </a:r>
          </a:p>
          <a:p>
            <a:endParaRPr lang="ru-RU" b="0" i="0" u="none" strike="noStrike" baseline="0" dirty="0">
              <a:latin typeface="Calibri" panose="020F0502020204030204" pitchFamily="34" charset="0"/>
            </a:endParaRPr>
          </a:p>
          <a:p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907AA8-21F0-495D-96A8-EA273782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3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B710F-FF66-4969-BB77-F4854E86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 агентного моделирования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F0EE04-2F52-4A0D-B365-72F8FDB0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логистики, производства, цепей поставок, организации бизнес-процессов и т.д.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Поведение сложной машины может быть эффективно смоделировано отдельным объектом (агентом) с картами состояний, описывающими ее систему таймеров, внутренних состояний, разного рода реакции в различных ситуациях и т.д. Подобная модель может быть необходима для воссоздания технологических процессов на производстве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Участники цепочки поставок (компании-производители, оптовые торговцы, розничные продавцы) могут быть представлены как агенты со своими индивидуальными целями и правилами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Агенты могут также быть проектами или продуктами в пределах одной компании, при этом обладать собственной динамикой и внутренними состояниями, конкурировать за ресурсы компании </a:t>
            </a:r>
          </a:p>
          <a:p>
            <a:endParaRPr lang="ru-RU" sz="1800" b="0" i="0" u="none" strike="noStrike" baseline="0" dirty="0">
              <a:latin typeface="Calibri" panose="020F0502020204030204" pitchFamily="34" charset="0"/>
            </a:endParaRPr>
          </a:p>
          <a:p>
            <a:endParaRPr lang="ru-RU" sz="1800" b="0" i="0" u="none" strike="noStrike" baseline="0" dirty="0">
              <a:latin typeface="Calibri" panose="020F0502020204030204" pitchFamily="34" charset="0"/>
            </a:endParaRP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FC56DE-62BB-4704-B0B2-C6D1D848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64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6EF52-DC57-4761-A4B3-4CD7ACC7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агентного подхода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2B910B-EAED-4634-B2C7-54F290EF4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23" y="1494340"/>
            <a:ext cx="8307754" cy="545157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421663-EC3B-4CC4-9DBC-76434F6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64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4A958-47BD-48F7-9DE2-2FB5CA5C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Исходные файлы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78213F-FD0F-4301-AE68-593F0C07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Описание процесса создания модели в 6 шагов</a:t>
            </a:r>
          </a:p>
          <a:p>
            <a:r>
              <a:rPr lang="ru-RU" dirty="0"/>
              <a:t>Файл – Лекция 3\</a:t>
            </a:r>
            <a:r>
              <a:rPr lang="en-US" dirty="0"/>
              <a:t>Maintenance - Phase 6-Version 3</a:t>
            </a:r>
            <a:r>
              <a:rPr lang="ru-RU" dirty="0"/>
              <a:t>.</a:t>
            </a:r>
            <a:r>
              <a:rPr lang="en-US" dirty="0"/>
              <a:t>zip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EAFFCA-1DD0-4F7E-88E4-9C736CCA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6B220-3D73-4AD8-B682-E9262FA6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обслуживания ветряных турбин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97BA10F-861B-40D8-9AB0-21FCA2323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369" y="1683393"/>
            <a:ext cx="7143262" cy="485552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456C36-B7CF-44D9-A30A-D42C2405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3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309F-9661-4943-A1C5-BBCFB762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0D85F-C166-4947-AF98-C8E493D6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Имеется 25 ветряных турбин, расположенных случайным образом в непрерывном пространстве, которые требуют обслуживания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Будем различать два вида сервисных работ: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Периодическое техническое обслуживание. ТО должно проводиться каждые две недели. Сервисная бригада выезжает к турбине на грузовике. Время проведения работ равно 10 часам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Срочное устранение поломок. Среднее время между поломками — 50 дней. Сервисная бригада вылетает к турбине на вертолете. Время устранения поломки равномерно распределено от 10 до 20 часов.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Ветряные турбины обслуживаются одним сервисным центром. Центр владеет парком транспортных средств, состоящим из двух вертолетов и пяти грузовиков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Промоделируем один год. Можно учесть затраты по видам деятельности, добавить стоимость бригад, логику замены деталей деталями различной стоимости и т.д.</a:t>
            </a:r>
          </a:p>
          <a:p>
            <a:pPr lvl="1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AAB63E-9D47-493C-98F7-3D6AE664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FFE-E6B3-419D-B130-BDC60D8D616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5074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2180</Words>
  <Application>Microsoft Office PowerPoint</Application>
  <PresentationFormat>Экран (4:3)</PresentationFormat>
  <Paragraphs>195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Gabriola</vt:lpstr>
      <vt:lpstr>Roboto</vt:lpstr>
      <vt:lpstr>Тема Office</vt:lpstr>
      <vt:lpstr>Лекция 3. Агентное моделирование</vt:lpstr>
      <vt:lpstr>Агентное моделирование</vt:lpstr>
      <vt:lpstr>Агентный взгляд</vt:lpstr>
      <vt:lpstr>Преимущества и перспективы агентного подхода</vt:lpstr>
      <vt:lpstr>Области применения агентного моделирования</vt:lpstr>
      <vt:lpstr>Пример агентного подхода</vt:lpstr>
      <vt:lpstr>Исходные файлы</vt:lpstr>
      <vt:lpstr>Модель обслуживания ветряных турбин</vt:lpstr>
      <vt:lpstr>Описание модели</vt:lpstr>
      <vt:lpstr>Модель состояний агентов, 1/</vt:lpstr>
      <vt:lpstr>Модель состояний агентов, 2/</vt:lpstr>
      <vt:lpstr>Раздел 2 – Системная динамика. Операционное мышление и моделирование</vt:lpstr>
      <vt:lpstr>Пример: прогноз производства молока</vt:lpstr>
      <vt:lpstr>Конструкция системы и её поведение</vt:lpstr>
      <vt:lpstr>Следствие</vt:lpstr>
      <vt:lpstr>Выводы из слайдов 14 и 15</vt:lpstr>
      <vt:lpstr>Система (почти определение из «Системный анализ»)</vt:lpstr>
      <vt:lpstr>Основные понятия системы</vt:lpstr>
      <vt:lpstr>Динамика поведения системы</vt:lpstr>
      <vt:lpstr>Потоковые диаграммы</vt:lpstr>
      <vt:lpstr>Пример: резервуар (ванна) с водой</vt:lpstr>
      <vt:lpstr>Задержки</vt:lpstr>
      <vt:lpstr>Запас</vt:lpstr>
      <vt:lpstr>Обратные связи</vt:lpstr>
      <vt:lpstr>Балансирующий цикл обратной связи</vt:lpstr>
      <vt:lpstr>Усиливающий цикл обратной связи</vt:lpstr>
      <vt:lpstr>Проценты по вкладу в банке</vt:lpstr>
      <vt:lpstr>Время удвоения</vt:lpstr>
      <vt:lpstr>Определение системной динамики</vt:lpstr>
      <vt:lpstr>Этапы построения модели</vt:lpstr>
      <vt:lpstr>Схема проектирования и использования системно-динамической модели</vt:lpstr>
      <vt:lpstr>Пример. Модель распространения продукта по Бассу</vt:lpstr>
      <vt:lpstr>Системно-динамическая модель</vt:lpstr>
      <vt:lpstr>Модель в AnyLogic</vt:lpstr>
      <vt:lpstr>Оптимизация модели</vt:lpstr>
      <vt:lpstr>Раздел 3. Дискретно-событийное моделирование. Процессный подход</vt:lpstr>
      <vt:lpstr>Определение</vt:lpstr>
      <vt:lpstr>Концепция</vt:lpstr>
      <vt:lpstr>Пример: процесс обслуживания в банке</vt:lpstr>
      <vt:lpstr>Моделирование работы банка</vt:lpstr>
      <vt:lpstr>Событийно-ориентированное описание</vt:lpstr>
      <vt:lpstr>Результаты моделирования по таблице</vt:lpstr>
      <vt:lpstr>Модель AnyLogic - Банкомат</vt:lpstr>
      <vt:lpstr>Модель 2 – Call center. Простой случай</vt:lpstr>
      <vt:lpstr>Модель 2 – Call center, более сложное</vt:lpstr>
      <vt:lpstr>Резюмируя вышесказанное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3. Агентное моделирование</dc:title>
  <dc:creator>Анатолий Шамшев</dc:creator>
  <cp:lastModifiedBy>Анатолий Шамшев</cp:lastModifiedBy>
  <cp:revision>17</cp:revision>
  <dcterms:created xsi:type="dcterms:W3CDTF">2024-08-02T04:49:15Z</dcterms:created>
  <dcterms:modified xsi:type="dcterms:W3CDTF">2024-08-08T06:21:00Z</dcterms:modified>
</cp:coreProperties>
</file>